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1" r:id="rId2"/>
  </p:sldMasterIdLst>
  <p:notesMasterIdLst>
    <p:notesMasterId r:id="rId22"/>
  </p:notesMasterIdLst>
  <p:sldIdLst>
    <p:sldId id="553" r:id="rId3"/>
    <p:sldId id="510" r:id="rId4"/>
    <p:sldId id="472" r:id="rId5"/>
    <p:sldId id="537" r:id="rId6"/>
    <p:sldId id="538" r:id="rId7"/>
    <p:sldId id="543" r:id="rId8"/>
    <p:sldId id="546" r:id="rId9"/>
    <p:sldId id="544" r:id="rId10"/>
    <p:sldId id="547" r:id="rId11"/>
    <p:sldId id="548" r:id="rId12"/>
    <p:sldId id="549" r:id="rId13"/>
    <p:sldId id="552" r:id="rId14"/>
    <p:sldId id="523" r:id="rId15"/>
    <p:sldId id="541" r:id="rId16"/>
    <p:sldId id="540" r:id="rId17"/>
    <p:sldId id="507" r:id="rId18"/>
    <p:sldId id="551" r:id="rId19"/>
    <p:sldId id="554" r:id="rId20"/>
    <p:sldId id="555" r:id="rId21"/>
  </p:sldIdLst>
  <p:sldSz cx="9144000" cy="5143500" type="screen16x9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黑体" pitchFamily="49" charset="-122"/>
      <p:regular r:id="rId27"/>
    </p:embeddedFont>
    <p:embeddedFont>
      <p:font typeface="楷体" pitchFamily="49" charset="-122"/>
      <p:regular r:id="rId28"/>
    </p:embeddedFont>
    <p:embeddedFont>
      <p:font typeface="幼圆" pitchFamily="49" charset="-122"/>
      <p:regular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F9F"/>
    <a:srgbClr val="FF0000"/>
    <a:srgbClr val="009900"/>
    <a:srgbClr val="0000FF"/>
    <a:srgbClr val="FF9933"/>
    <a:srgbClr val="AFF22A"/>
    <a:srgbClr val="FFFFFF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44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24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77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19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401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222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731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58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049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95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851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872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33809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1771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27742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041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560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1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53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16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09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02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208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1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8447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38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12246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266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2487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3515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46975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2092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5605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7199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296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7773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5837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5387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2011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9006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32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18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62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6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67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认识圆柱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69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656" r:id="rId14"/>
    <p:sldLayoutId id="2147483657" r:id="rId15"/>
    <p:sldLayoutId id="2147483659" r:id="rId16"/>
    <p:sldLayoutId id="2147483661" r:id="rId17"/>
    <p:sldLayoutId id="2147483662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49017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3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5" Type="http://schemas.openxmlformats.org/officeDocument/2006/relationships/slide" Target="slide16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0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slide" Target="slide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98323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认识圆柱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000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9S.EPS" descr="id:2147499841;FounderCES">
            <a:extLst>
              <a:ext uri="{FF2B5EF4-FFF2-40B4-BE49-F238E27FC236}">
                <a16:creationId xmlns="" xmlns:a16="http://schemas.microsoft.com/office/drawing/2014/main" id="{956FBB31-0EBD-41F8-A903-3197D7A0D392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7437"/>
          <a:stretch/>
        </p:blipFill>
        <p:spPr>
          <a:xfrm>
            <a:off x="899592" y="1305045"/>
            <a:ext cx="7719313" cy="2202809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D394938-D0C1-4299-9718-D3C0ECA00619}"/>
              </a:ext>
            </a:extLst>
          </p:cNvPr>
          <p:cNvGrpSpPr/>
          <p:nvPr/>
        </p:nvGrpSpPr>
        <p:grpSpPr>
          <a:xfrm>
            <a:off x="2051720" y="3448616"/>
            <a:ext cx="5400600" cy="779318"/>
            <a:chOff x="3561181" y="1340996"/>
            <a:chExt cx="5212070" cy="1071483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4EBF0D57-0F11-42E0-8B49-F62C8C429EEB}"/>
                </a:ext>
              </a:extLst>
            </p:cNvPr>
            <p:cNvGrpSpPr/>
            <p:nvPr/>
          </p:nvGrpSpPr>
          <p:grpSpPr>
            <a:xfrm>
              <a:off x="3561181" y="1340996"/>
              <a:ext cx="5106973" cy="1071483"/>
              <a:chOff x="5850805" y="4364344"/>
              <a:chExt cx="2778845" cy="1530411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="" xmlns:a16="http://schemas.microsoft.com/office/drawing/2014/main" id="{CBA99A4F-FE38-41CB-97F8-EDE1C8587F97}"/>
                  </a:ext>
                </a:extLst>
              </p:cNvPr>
              <p:cNvGrpSpPr/>
              <p:nvPr/>
            </p:nvGrpSpPr>
            <p:grpSpPr bwMode="auto">
              <a:xfrm>
                <a:off x="5850805" y="4364344"/>
                <a:ext cx="2778845" cy="1530411"/>
                <a:chOff x="336" y="1536"/>
                <a:chExt cx="1392" cy="721"/>
              </a:xfrm>
            </p:grpSpPr>
            <p:sp>
              <p:nvSpPr>
                <p:cNvPr id="27" name="AutoShape 23">
                  <a:extLst>
                    <a:ext uri="{FF2B5EF4-FFF2-40B4-BE49-F238E27FC236}">
                      <a16:creationId xmlns="" xmlns:a16="http://schemas.microsoft.com/office/drawing/2014/main" id="{45918749-4A46-4636-9A27-13D2451AB2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336" y="1537"/>
                  <a:ext cx="1392" cy="72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noFill/>
                  <a:round/>
                </a:ln>
                <a:effectLst>
                  <a:outerShdw dist="45791" dir="2021404" algn="ctr" rotWithShape="0">
                    <a:srgbClr val="DDDDDD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 sz="280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28" name="Rectangle 24">
                  <a:extLst>
                    <a:ext uri="{FF2B5EF4-FFF2-40B4-BE49-F238E27FC236}">
                      <a16:creationId xmlns="" xmlns:a16="http://schemas.microsoft.com/office/drawing/2014/main" id="{C035E064-490F-4832-B14C-606CD34EBD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336" y="1536"/>
                  <a:ext cx="258" cy="33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 sz="280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grpSp>
            <p:nvGrpSpPr>
              <p:cNvPr id="24" name="Group 25">
                <a:extLst>
                  <a:ext uri="{FF2B5EF4-FFF2-40B4-BE49-F238E27FC236}">
                    <a16:creationId xmlns="" xmlns:a16="http://schemas.microsoft.com/office/drawing/2014/main" id="{50084986-E04C-4809-B1F9-15BC1B25C84B}"/>
                  </a:ext>
                </a:extLst>
              </p:cNvPr>
              <p:cNvGrpSpPr/>
              <p:nvPr/>
            </p:nvGrpSpPr>
            <p:grpSpPr bwMode="auto">
              <a:xfrm>
                <a:off x="5915163" y="4432998"/>
                <a:ext cx="2651559" cy="1390242"/>
                <a:chOff x="2190" y="1344"/>
                <a:chExt cx="1392" cy="720"/>
              </a:xfrm>
            </p:grpSpPr>
            <p:sp>
              <p:nvSpPr>
                <p:cNvPr id="25" name="AutoShape 26">
                  <a:extLst>
                    <a:ext uri="{FF2B5EF4-FFF2-40B4-BE49-F238E27FC236}">
                      <a16:creationId xmlns="" xmlns:a16="http://schemas.microsoft.com/office/drawing/2014/main" id="{AAB3D704-0E9E-4ECE-B08B-EE39AA5807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190" y="1344"/>
                  <a:ext cx="1392" cy="7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noFill/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 sz="280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26" name="Rectangle 27">
                  <a:extLst>
                    <a:ext uri="{FF2B5EF4-FFF2-40B4-BE49-F238E27FC236}">
                      <a16:creationId xmlns="" xmlns:a16="http://schemas.microsoft.com/office/drawing/2014/main" id="{9575EC74-30B9-47F7-BC7C-083847586F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190" y="1344"/>
                  <a:ext cx="258" cy="33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 sz="280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</p:grp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680328BA-6867-4331-8967-8283F5FC2379}"/>
                </a:ext>
              </a:extLst>
            </p:cNvPr>
            <p:cNvSpPr/>
            <p:nvPr/>
          </p:nvSpPr>
          <p:spPr>
            <a:xfrm>
              <a:off x="3792552" y="1595596"/>
              <a:ext cx="4980699" cy="719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圆柱的侧面展开后是长方形。</a:t>
              </a:r>
            </a:p>
          </p:txBody>
        </p:sp>
      </p:grpSp>
      <p:sp>
        <p:nvSpPr>
          <p:cNvPr id="29" name="Rectangle 3">
            <a:extLst>
              <a:ext uri="{FF2B5EF4-FFF2-40B4-BE49-F238E27FC236}">
                <a16:creationId xmlns="" xmlns:a16="http://schemas.microsoft.com/office/drawing/2014/main" id="{96B9CD73-8CC8-4D63-B8A6-DFBE7A955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43" y="270396"/>
            <a:ext cx="847759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/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把罐头盒的商标纸像右面那样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沿着它的一条高剪开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再展开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看一看商标纸是什么形状的。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595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F3C961F-5CB2-4473-B416-CE5F3186A5FA}"/>
              </a:ext>
            </a:extLst>
          </p:cNvPr>
          <p:cNvSpPr/>
          <p:nvPr/>
        </p:nvSpPr>
        <p:spPr>
          <a:xfrm>
            <a:off x="318332" y="339502"/>
            <a:ext cx="82141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00025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圆柱侧面展开后得到的长方形与圆柱的关系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A9A2852E-408E-4152-AA46-497647FB8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65" y="1231675"/>
            <a:ext cx="2672491" cy="1775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12-图8B.EPS" descr="id:2147499855;FounderCES">
            <a:extLst>
              <a:ext uri="{FF2B5EF4-FFF2-40B4-BE49-F238E27FC236}">
                <a16:creationId xmlns="" xmlns:a16="http://schemas.microsoft.com/office/drawing/2014/main" id="{9687613E-3930-496A-B457-11CD3F7606AC}"/>
              </a:ext>
            </a:extLst>
          </p:cNvPr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305"/>
          <a:stretch/>
        </p:blipFill>
        <p:spPr>
          <a:xfrm>
            <a:off x="2913275" y="1131590"/>
            <a:ext cx="3037745" cy="2145167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8973F45-D741-4F3C-9211-155E0B146A2D}"/>
              </a:ext>
            </a:extLst>
          </p:cNvPr>
          <p:cNvSpPr/>
          <p:nvPr/>
        </p:nvSpPr>
        <p:spPr>
          <a:xfrm>
            <a:off x="611560" y="3416682"/>
            <a:ext cx="8268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圆柱底面的周长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圆柱的高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。</a:t>
            </a:r>
          </a:p>
        </p:txBody>
      </p:sp>
      <p:pic>
        <p:nvPicPr>
          <p:cNvPr id="19" name="P12-图8B.EPS" descr="id:2147499855;FounderCES">
            <a:extLst>
              <a:ext uri="{FF2B5EF4-FFF2-40B4-BE49-F238E27FC236}">
                <a16:creationId xmlns="" xmlns:a16="http://schemas.microsoft.com/office/drawing/2014/main" id="{A7534195-4BC8-4800-947F-7C665645705B}"/>
              </a:ext>
            </a:extLst>
          </p:cNvPr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956" t="2902" r="68890" b="-2902"/>
          <a:stretch/>
        </p:blipFill>
        <p:spPr>
          <a:xfrm>
            <a:off x="539552" y="1222729"/>
            <a:ext cx="2000343" cy="214516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FC38016A-27BD-40A5-BB11-1E9E2D6AA4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044" y="2136366"/>
            <a:ext cx="628788" cy="628671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145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5657398-A02D-4506-BBDA-DF0D33121349}"/>
              </a:ext>
            </a:extLst>
          </p:cNvPr>
          <p:cNvSpPr/>
          <p:nvPr/>
        </p:nvSpPr>
        <p:spPr>
          <a:xfrm>
            <a:off x="1494018" y="411510"/>
            <a:ext cx="5742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00025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圆柱侧面积的计算公式的推导</a:t>
            </a:r>
            <a:endParaRPr lang="zh-CN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3" name="009.eps" descr="id:2147500212;FounderCES">
            <a:extLst>
              <a:ext uri="{FF2B5EF4-FFF2-40B4-BE49-F238E27FC236}">
                <a16:creationId xmlns="" xmlns:a16="http://schemas.microsoft.com/office/drawing/2014/main" id="{2D7B1100-27F0-4B14-BC0D-47CBBB4930AB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8166"/>
          <a:stretch/>
        </p:blipFill>
        <p:spPr>
          <a:xfrm>
            <a:off x="1035565" y="1053029"/>
            <a:ext cx="857018" cy="2189093"/>
          </a:xfrm>
          <a:prstGeom prst="rect">
            <a:avLst/>
          </a:prstGeom>
        </p:spPr>
      </p:pic>
      <p:pic>
        <p:nvPicPr>
          <p:cNvPr id="24" name="009.eps" descr="id:2147500212;FounderCES">
            <a:extLst>
              <a:ext uri="{FF2B5EF4-FFF2-40B4-BE49-F238E27FC236}">
                <a16:creationId xmlns="" xmlns:a16="http://schemas.microsoft.com/office/drawing/2014/main" id="{AA5D20E1-770E-459A-90B9-0D389033DAB3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89"/>
          <a:stretch/>
        </p:blipFill>
        <p:spPr>
          <a:xfrm>
            <a:off x="5423403" y="915566"/>
            <a:ext cx="2694813" cy="2189093"/>
          </a:xfrm>
          <a:prstGeom prst="rect">
            <a:avLst/>
          </a:prstGeom>
        </p:spPr>
      </p:pic>
      <p:pic>
        <p:nvPicPr>
          <p:cNvPr id="25" name="009.eps" descr="id:2147500212;FounderCES">
            <a:extLst>
              <a:ext uri="{FF2B5EF4-FFF2-40B4-BE49-F238E27FC236}">
                <a16:creationId xmlns="" xmlns:a16="http://schemas.microsoft.com/office/drawing/2014/main" id="{99D5311A-4737-4068-89C4-21805D44FA8D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281" r="50648"/>
          <a:stretch/>
        </p:blipFill>
        <p:spPr>
          <a:xfrm>
            <a:off x="2947102" y="1053029"/>
            <a:ext cx="1670858" cy="2189093"/>
          </a:xfrm>
          <a:prstGeom prst="rect">
            <a:avLst/>
          </a:prstGeom>
        </p:spPr>
      </p:pic>
      <p:sp>
        <p:nvSpPr>
          <p:cNvPr id="26" name="右箭头 5">
            <a:extLst>
              <a:ext uri="{FF2B5EF4-FFF2-40B4-BE49-F238E27FC236}">
                <a16:creationId xmlns="" xmlns:a16="http://schemas.microsoft.com/office/drawing/2014/main" id="{189BE504-56DF-4FF0-B565-0FBC4DAC5E1D}"/>
              </a:ext>
            </a:extLst>
          </p:cNvPr>
          <p:cNvSpPr/>
          <p:nvPr/>
        </p:nvSpPr>
        <p:spPr>
          <a:xfrm>
            <a:off x="2041587" y="1723035"/>
            <a:ext cx="627973" cy="56110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7" name="右箭头 433">
            <a:extLst>
              <a:ext uri="{FF2B5EF4-FFF2-40B4-BE49-F238E27FC236}">
                <a16:creationId xmlns="" xmlns:a16="http://schemas.microsoft.com/office/drawing/2014/main" id="{902008C7-9B38-4E9D-ADF8-ED303AB7A3D6}"/>
              </a:ext>
            </a:extLst>
          </p:cNvPr>
          <p:cNvSpPr/>
          <p:nvPr/>
        </p:nvSpPr>
        <p:spPr>
          <a:xfrm>
            <a:off x="4817828" y="1652699"/>
            <a:ext cx="627973" cy="56110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8" name="Rectangle 14">
            <a:extLst>
              <a:ext uri="{FF2B5EF4-FFF2-40B4-BE49-F238E27FC236}">
                <a16:creationId xmlns="" xmlns:a16="http://schemas.microsoft.com/office/drawing/2014/main" id="{E90E0373-BD69-446D-B3DC-B1B0825A2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663" y="2890392"/>
            <a:ext cx="57978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长方形的面积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=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长   ╳  宽</a:t>
            </a:r>
          </a:p>
        </p:txBody>
      </p:sp>
      <p:sp>
        <p:nvSpPr>
          <p:cNvPr id="29" name="Rectangle 14">
            <a:extLst>
              <a:ext uri="{FF2B5EF4-FFF2-40B4-BE49-F238E27FC236}">
                <a16:creationId xmlns="" xmlns:a16="http://schemas.microsoft.com/office/drawing/2014/main" id="{76623B1E-9E3D-410F-921E-29BEFAF94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3719228"/>
            <a:ext cx="22218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圆柱的侧面积</a:t>
            </a:r>
          </a:p>
        </p:txBody>
      </p:sp>
      <p:sp>
        <p:nvSpPr>
          <p:cNvPr id="30" name="AutoShape 9">
            <a:extLst>
              <a:ext uri="{FF2B5EF4-FFF2-40B4-BE49-F238E27FC236}">
                <a16:creationId xmlns="" xmlns:a16="http://schemas.microsoft.com/office/drawing/2014/main" id="{097ECEEC-7B7C-45EE-836A-00E556D81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014" y="3483227"/>
            <a:ext cx="179525" cy="200951"/>
          </a:xfrm>
          <a:prstGeom prst="downArrow">
            <a:avLst>
              <a:gd name="adj1" fmla="val 50000"/>
              <a:gd name="adj2" fmla="val 75555"/>
            </a:avLst>
          </a:prstGeom>
          <a:solidFill>
            <a:srgbClr val="FF0000"/>
          </a:solidFill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1" name="AutoShape 10">
            <a:extLst>
              <a:ext uri="{FF2B5EF4-FFF2-40B4-BE49-F238E27FC236}">
                <a16:creationId xmlns="" xmlns:a16="http://schemas.microsoft.com/office/drawing/2014/main" id="{F2DD5BC8-D918-4336-B416-95B7BA80F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681" y="3529266"/>
            <a:ext cx="179520" cy="200951"/>
          </a:xfrm>
          <a:prstGeom prst="downArrow">
            <a:avLst>
              <a:gd name="adj1" fmla="val 50000"/>
              <a:gd name="adj2" fmla="val 75556"/>
            </a:avLst>
          </a:prstGeom>
          <a:solidFill>
            <a:srgbClr val="FF0000"/>
          </a:solidFill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2" name="Rectangle 14">
            <a:extLst>
              <a:ext uri="{FF2B5EF4-FFF2-40B4-BE49-F238E27FC236}">
                <a16:creationId xmlns="" xmlns:a16="http://schemas.microsoft.com/office/drawing/2014/main" id="{60912273-1C6E-4B92-9981-CF720DA74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0925" y="3745230"/>
            <a:ext cx="1598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底面周长</a:t>
            </a:r>
          </a:p>
        </p:txBody>
      </p:sp>
      <p:sp>
        <p:nvSpPr>
          <p:cNvPr id="33" name="AutoShape 12">
            <a:extLst>
              <a:ext uri="{FF2B5EF4-FFF2-40B4-BE49-F238E27FC236}">
                <a16:creationId xmlns="" xmlns:a16="http://schemas.microsoft.com/office/drawing/2014/main" id="{BFBFABB2-9E08-4F30-B76E-5BE39245E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9411" y="3541988"/>
            <a:ext cx="179520" cy="200951"/>
          </a:xfrm>
          <a:prstGeom prst="downArrow">
            <a:avLst>
              <a:gd name="adj1" fmla="val 50000"/>
              <a:gd name="adj2" fmla="val 75556"/>
            </a:avLst>
          </a:prstGeom>
          <a:solidFill>
            <a:srgbClr val="FF0000"/>
          </a:solidFill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algn="ctr">
              <a:spcBef>
                <a:spcPct val="50000"/>
              </a:spcBef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rgbClr val="FFCC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" name="Rectangle 14">
            <a:extLst>
              <a:ext uri="{FF2B5EF4-FFF2-40B4-BE49-F238E27FC236}">
                <a16:creationId xmlns="" xmlns:a16="http://schemas.microsoft.com/office/drawing/2014/main" id="{C6D83F18-A14B-4E9E-850B-47080FEA8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903" y="3773980"/>
            <a:ext cx="365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高    </a:t>
            </a:r>
          </a:p>
        </p:txBody>
      </p:sp>
      <p:grpSp>
        <p:nvGrpSpPr>
          <p:cNvPr id="35" name="Group 14">
            <a:extLst>
              <a:ext uri="{FF2B5EF4-FFF2-40B4-BE49-F238E27FC236}">
                <a16:creationId xmlns="" xmlns:a16="http://schemas.microsoft.com/office/drawing/2014/main" id="{90370735-DADA-4199-81B7-3A06758C69AE}"/>
              </a:ext>
            </a:extLst>
          </p:cNvPr>
          <p:cNvGrpSpPr>
            <a:grpSpLocks/>
          </p:cNvGrpSpPr>
          <p:nvPr/>
        </p:nvGrpSpPr>
        <p:grpSpPr bwMode="auto">
          <a:xfrm>
            <a:off x="3121487" y="3745123"/>
            <a:ext cx="2006502" cy="463045"/>
            <a:chOff x="3988" y="3606"/>
            <a:chExt cx="2247" cy="556"/>
          </a:xfrm>
        </p:grpSpPr>
        <p:sp>
          <p:nvSpPr>
            <p:cNvPr id="36" name="Rectangle 15">
              <a:extLst>
                <a:ext uri="{FF2B5EF4-FFF2-40B4-BE49-F238E27FC236}">
                  <a16:creationId xmlns="" xmlns:a16="http://schemas.microsoft.com/office/drawing/2014/main" id="{5E2DBA87-F48B-498B-BDC6-97712C781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5" y="3608"/>
              <a:ext cx="320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╳</a:t>
              </a:r>
            </a:p>
          </p:txBody>
        </p:sp>
        <p:sp>
          <p:nvSpPr>
            <p:cNvPr id="37" name="Rectangle 16">
              <a:extLst>
                <a:ext uri="{FF2B5EF4-FFF2-40B4-BE49-F238E27FC236}">
                  <a16:creationId xmlns="" xmlns:a16="http://schemas.microsoft.com/office/drawing/2014/main" id="{AA7CB287-2FD1-499C-9808-231534277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8" y="3606"/>
              <a:ext cx="381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=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A3EA2C-E0E9-47D7-A450-A6718C027537}"/>
              </a:ext>
            </a:extLst>
          </p:cNvPr>
          <p:cNvSpPr/>
          <p:nvPr/>
        </p:nvSpPr>
        <p:spPr>
          <a:xfrm>
            <a:off x="6145203" y="3836089"/>
            <a:ext cx="1116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S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侧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=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Ch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66A3EA2C-E0E9-47D7-A450-A6718C027537}"/>
              </a:ext>
            </a:extLst>
          </p:cNvPr>
          <p:cNvSpPr/>
          <p:nvPr/>
        </p:nvSpPr>
        <p:spPr>
          <a:xfrm>
            <a:off x="1673374" y="4185557"/>
            <a:ext cx="1266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S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侧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66A3EA2C-E0E9-47D7-A450-A6718C027537}"/>
              </a:ext>
            </a:extLst>
          </p:cNvPr>
          <p:cNvSpPr/>
          <p:nvPr/>
        </p:nvSpPr>
        <p:spPr>
          <a:xfrm>
            <a:off x="5449594" y="4210169"/>
            <a:ext cx="6345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h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6A3EA2C-E0E9-47D7-A450-A6718C027537}"/>
              </a:ext>
            </a:extLst>
          </p:cNvPr>
          <p:cNvSpPr/>
          <p:nvPr/>
        </p:nvSpPr>
        <p:spPr>
          <a:xfrm>
            <a:off x="3534867" y="4207059"/>
            <a:ext cx="1252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2πr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grpSp>
        <p:nvGrpSpPr>
          <p:cNvPr id="44" name="Group 14">
            <a:extLst>
              <a:ext uri="{FF2B5EF4-FFF2-40B4-BE49-F238E27FC236}">
                <a16:creationId xmlns="" xmlns:a16="http://schemas.microsoft.com/office/drawing/2014/main" id="{90370735-DADA-4199-81B7-3A06758C69AE}"/>
              </a:ext>
            </a:extLst>
          </p:cNvPr>
          <p:cNvGrpSpPr>
            <a:grpSpLocks/>
          </p:cNvGrpSpPr>
          <p:nvPr/>
        </p:nvGrpSpPr>
        <p:grpSpPr bwMode="auto">
          <a:xfrm>
            <a:off x="3108966" y="4205679"/>
            <a:ext cx="2006502" cy="463045"/>
            <a:chOff x="3988" y="3606"/>
            <a:chExt cx="2247" cy="556"/>
          </a:xfrm>
        </p:grpSpPr>
        <p:sp>
          <p:nvSpPr>
            <p:cNvPr id="45" name="Rectangle 15">
              <a:extLst>
                <a:ext uri="{FF2B5EF4-FFF2-40B4-BE49-F238E27FC236}">
                  <a16:creationId xmlns="" xmlns:a16="http://schemas.microsoft.com/office/drawing/2014/main" id="{5E2DBA87-F48B-498B-BDC6-97712C781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5" y="3608"/>
              <a:ext cx="320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╳</a:t>
              </a:r>
            </a:p>
          </p:txBody>
        </p:sp>
        <p:sp>
          <p:nvSpPr>
            <p:cNvPr id="46" name="Rectangle 16">
              <a:extLst>
                <a:ext uri="{FF2B5EF4-FFF2-40B4-BE49-F238E27FC236}">
                  <a16:creationId xmlns="" xmlns:a16="http://schemas.microsoft.com/office/drawing/2014/main" id="{AA7CB287-2FD1-499C-9808-231534277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8" y="3606"/>
              <a:ext cx="381" cy="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algn="ctr">
                <a:spcBef>
                  <a:spcPct val="50000"/>
                </a:spcBef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FFCCFF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=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1" name="图片 4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924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/>
      <p:bldP spid="30" grpId="0" animBg="1"/>
      <p:bldP spid="31" grpId="0" animBg="1"/>
      <p:bldP spid="32" grpId="0"/>
      <p:bldP spid="33" grpId="0" animBg="1"/>
      <p:bldP spid="34" grpId="0"/>
      <p:bldP spid="38" grpId="0"/>
      <p:bldP spid="39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C58FD2A-258F-4A50-BABF-7D8F844D33B5}"/>
              </a:ext>
            </a:extLst>
          </p:cNvPr>
          <p:cNvSpPr/>
          <p:nvPr/>
        </p:nvSpPr>
        <p:spPr>
          <a:xfrm>
            <a:off x="539552" y="771550"/>
            <a:ext cx="5397631" cy="73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67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下列</a:t>
            </a:r>
            <a:r>
              <a:rPr lang="zh-CN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哪个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物体</a:t>
            </a:r>
            <a:r>
              <a:rPr lang="zh-CN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是圆柱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形的</a:t>
            </a:r>
            <a:r>
              <a:rPr lang="zh-CN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？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pic>
        <p:nvPicPr>
          <p:cNvPr id="13" name="JJS61.eps" descr="id:2147506848;FounderCES">
            <a:extLst>
              <a:ext uri="{FF2B5EF4-FFF2-40B4-BE49-F238E27FC236}">
                <a16:creationId xmlns="" xmlns:a16="http://schemas.microsoft.com/office/drawing/2014/main" id="{96CEFBD2-BD99-466F-9AD6-E3CB33280E4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39108" y="2086246"/>
            <a:ext cx="7205300" cy="1298850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CFC4D3B6-4F38-4612-ABA0-B56E35B896C4}"/>
              </a:ext>
            </a:extLst>
          </p:cNvPr>
          <p:cNvSpPr/>
          <p:nvPr/>
        </p:nvSpPr>
        <p:spPr>
          <a:xfrm>
            <a:off x="737796" y="1851670"/>
            <a:ext cx="1080120" cy="17443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>
            <a:extLst>
              <a:ext uri="{FF2B5EF4-FFF2-40B4-BE49-F238E27FC236}">
                <a16:creationId xmlns="" xmlns:a16="http://schemas.microsoft.com/office/drawing/2014/main" id="{97034A9B-08FF-4074-9B5D-C3DFFFB6AE94}"/>
              </a:ext>
            </a:extLst>
          </p:cNvPr>
          <p:cNvSpPr/>
          <p:nvPr/>
        </p:nvSpPr>
        <p:spPr>
          <a:xfrm>
            <a:off x="4932040" y="1851670"/>
            <a:ext cx="1080120" cy="17443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柱形 8">
            <a:extLst>
              <a:ext uri="{FF2B5EF4-FFF2-40B4-BE49-F238E27FC236}">
                <a16:creationId xmlns="" xmlns:a16="http://schemas.microsoft.com/office/drawing/2014/main" id="{DA5DA930-6579-4E62-B526-94B4BCBB6BFD}"/>
              </a:ext>
            </a:extLst>
          </p:cNvPr>
          <p:cNvSpPr/>
          <p:nvPr/>
        </p:nvSpPr>
        <p:spPr>
          <a:xfrm>
            <a:off x="3239881" y="1491630"/>
            <a:ext cx="1501304" cy="2077518"/>
          </a:xfrm>
          <a:prstGeom prst="can">
            <a:avLst>
              <a:gd name="adj" fmla="val 32938"/>
            </a:avLst>
          </a:prstGeom>
          <a:solidFill>
            <a:srgbClr val="F0AF2C">
              <a:alpha val="5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立方体 6">
            <a:extLst>
              <a:ext uri="{FF2B5EF4-FFF2-40B4-BE49-F238E27FC236}">
                <a16:creationId xmlns="" xmlns:a16="http://schemas.microsoft.com/office/drawing/2014/main" id="{D51C6301-F74F-4738-855C-90A1DDBD21D2}"/>
              </a:ext>
            </a:extLst>
          </p:cNvPr>
          <p:cNvSpPr/>
          <p:nvPr/>
        </p:nvSpPr>
        <p:spPr>
          <a:xfrm>
            <a:off x="2915816" y="1491630"/>
            <a:ext cx="2102260" cy="2102260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13BF0B4-3A5B-4D1D-8542-16D60B687DCB}"/>
              </a:ext>
            </a:extLst>
          </p:cNvPr>
          <p:cNvSpPr/>
          <p:nvPr/>
        </p:nvSpPr>
        <p:spPr>
          <a:xfrm>
            <a:off x="251520" y="267494"/>
            <a:ext cx="8424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把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一个棱长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6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厘米的正方体削成一个最大的圆柱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圆柱的底面直径是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　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厘米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高是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　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厘米。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58D760DE-1DB4-4CFF-84E8-06A8DF76C6D4}"/>
              </a:ext>
            </a:extLst>
          </p:cNvPr>
          <p:cNvSpPr/>
          <p:nvPr/>
        </p:nvSpPr>
        <p:spPr>
          <a:xfrm>
            <a:off x="3357026" y="3604014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6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厘米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6E10AA8-25AF-401A-B390-CD62BD244D46}"/>
              </a:ext>
            </a:extLst>
          </p:cNvPr>
          <p:cNvSpPr/>
          <p:nvPr/>
        </p:nvSpPr>
        <p:spPr>
          <a:xfrm>
            <a:off x="5004048" y="2166749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6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厘米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2181EE5-D0AB-47EB-994E-B0BD38A9EBBB}"/>
              </a:ext>
            </a:extLst>
          </p:cNvPr>
          <p:cNvSpPr/>
          <p:nvPr/>
        </p:nvSpPr>
        <p:spPr>
          <a:xfrm>
            <a:off x="4419913" y="732642"/>
            <a:ext cx="4401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6</a:t>
            </a:r>
            <a:endParaRPr lang="zh-CN" altLang="en-US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1D84B94-D8B9-4C69-A62D-ECF994678FA5}"/>
              </a:ext>
            </a:extLst>
          </p:cNvPr>
          <p:cNvSpPr/>
          <p:nvPr/>
        </p:nvSpPr>
        <p:spPr>
          <a:xfrm>
            <a:off x="7092280" y="741353"/>
            <a:ext cx="4401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6</a:t>
            </a:r>
            <a:endParaRPr lang="zh-CN" altLang="en-US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832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0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JJS242.eps" descr="id:2147507022;FounderCES">
            <a:extLst>
              <a:ext uri="{FF2B5EF4-FFF2-40B4-BE49-F238E27FC236}">
                <a16:creationId xmlns="" xmlns:a16="http://schemas.microsoft.com/office/drawing/2014/main" id="{D5FBC53C-0259-43B8-A5E1-3FAE89033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083" y="987574"/>
            <a:ext cx="1908997" cy="122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JJS243.eps" descr="id:2147507029;FounderCES">
            <a:extLst>
              <a:ext uri="{FF2B5EF4-FFF2-40B4-BE49-F238E27FC236}">
                <a16:creationId xmlns="" xmlns:a16="http://schemas.microsoft.com/office/drawing/2014/main" id="{535EF0A4-A1FD-47B7-BF7C-0CC782067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71750"/>
            <a:ext cx="6284072" cy="113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="" xmlns:a16="http://schemas.microsoft.com/office/drawing/2014/main" id="{4B6E81AA-4C1B-4C1E-AC22-AAC5AC846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105" y="270396"/>
            <a:ext cx="739497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工厂生产了一种饮料筒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尺寸如下图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kumimoji="0" lang="en-US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4110B1E1-DDC0-4ACB-BADB-79935F542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658" y="2139702"/>
            <a:ext cx="79207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下面有三种饮料筒侧面的商标纸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你认为哪种纸比较合适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208E3C54-8321-4125-B97C-D53DD0842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3795886"/>
            <a:ext cx="71287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商标纸的宽应该是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长应大于或略大于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2667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8</a:t>
            </a:r>
            <a:r>
              <a:rPr kumimoji="0" lang="en-US" altLang="zh-CN" sz="2400" b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14=25</a:t>
            </a:r>
            <a:r>
              <a:rPr kumimoji="0" lang="en-US" altLang="zh-CN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选择第</a:t>
            </a:r>
            <a:r>
              <a:rPr kumimoji="0" lang="zh-CN" altLang="en-US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种纸比较合适。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81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79561F5-5D03-47DE-949C-B7D88F4216A0}"/>
              </a:ext>
            </a:extLst>
          </p:cNvPr>
          <p:cNvSpPr/>
          <p:nvPr/>
        </p:nvSpPr>
        <p:spPr>
          <a:xfrm>
            <a:off x="1187624" y="1923678"/>
            <a:ext cx="653511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圆柱是由两个完全相同的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圆形底面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和一个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侧面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围成的立体图形。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圆柱的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侧面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是一个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曲面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它的两个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底面之间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的距离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就是这个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圆柱的高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它有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无数条高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1D3BA02-18D2-48FF-A100-4D71F72D7DE1}"/>
              </a:ext>
            </a:extLst>
          </p:cNvPr>
          <p:cNvSpPr/>
          <p:nvPr/>
        </p:nvSpPr>
        <p:spPr>
          <a:xfrm>
            <a:off x="971600" y="2144926"/>
            <a:ext cx="721286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把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圆柱的侧面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沿着一条高剪开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展开后得到一个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长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indent="2667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方形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。这个长方形的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长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等于圆柱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底面的周长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宽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等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于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圆柱的高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。因为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长方形的面积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=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长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×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宽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所以圆柱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indent="2667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的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侧面积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=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底面周长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×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高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用字母表示就是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S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侧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=Ch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5620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87824" y="1563638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29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412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291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419923" y="2787774"/>
            <a:ext cx="2648021" cy="1145200"/>
            <a:chOff x="960884" y="1856283"/>
            <a:chExt cx="2648021" cy="1145200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960884" y="1856283"/>
              <a:ext cx="2648021" cy="1145200"/>
            </a:xfrm>
            <a:prstGeom prst="cloudCallout">
              <a:avLst>
                <a:gd name="adj1" fmla="val -61949"/>
                <a:gd name="adj2" fmla="val 22349"/>
              </a:avLst>
            </a:prstGeom>
            <a:grpFill/>
            <a:ln w="19050" algn="ctr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1159709" y="1972047"/>
              <a:ext cx="2412775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Aft>
                  <a:spcPts val="0"/>
                </a:spcAft>
                <a:buNone/>
              </a:pP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哪些物体的形状是圆柱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Text Box 10">
            <a:extLst>
              <a:ext uri="{FF2B5EF4-FFF2-40B4-BE49-F238E27FC236}">
                <a16:creationId xmlns="" xmlns:a16="http://schemas.microsoft.com/office/drawing/2014/main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="" xmlns:a16="http://schemas.microsoft.com/office/drawing/2014/main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pic>
        <p:nvPicPr>
          <p:cNvPr id="15" name="041S.eps" descr="id:2147506778;FounderCES">
            <a:extLst>
              <a:ext uri="{FF2B5EF4-FFF2-40B4-BE49-F238E27FC236}">
                <a16:creationId xmlns="" xmlns:a16="http://schemas.microsoft.com/office/drawing/2014/main" id="{2774874F-C9A9-42FE-96FF-0DFAC4969867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2779" y="843558"/>
            <a:ext cx="6711589" cy="15936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E32DF8F-7A2F-4805-9E10-62B7C26286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8" t="4945" r="24257" b="4825"/>
          <a:stretch/>
        </p:blipFill>
        <p:spPr>
          <a:xfrm flipH="1">
            <a:off x="211560" y="2931790"/>
            <a:ext cx="1336104" cy="1584297"/>
          </a:xfrm>
          <a:prstGeom prst="rect">
            <a:avLst/>
          </a:prstGeom>
        </p:spPr>
      </p:pic>
      <p:pic>
        <p:nvPicPr>
          <p:cNvPr id="21" name="Picture 4">
            <a:extLst>
              <a:ext uri="{FF2B5EF4-FFF2-40B4-BE49-F238E27FC236}">
                <a16:creationId xmlns="" xmlns:a16="http://schemas.microsoft.com/office/drawing/2014/main" id="{8F3481A3-0F89-496C-B0FF-33B3224BD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8342" y="2859782"/>
            <a:ext cx="14954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1FE9789B-C39C-48B4-8BC3-41A20735344A}"/>
              </a:ext>
            </a:extLst>
          </p:cNvPr>
          <p:cNvGrpSpPr/>
          <p:nvPr/>
        </p:nvGrpSpPr>
        <p:grpSpPr>
          <a:xfrm flipH="1">
            <a:off x="4067944" y="2859782"/>
            <a:ext cx="3229981" cy="1327707"/>
            <a:chOff x="966277" y="2351333"/>
            <a:chExt cx="3229981" cy="1327707"/>
          </a:xfrm>
          <a:noFill/>
        </p:grpSpPr>
        <p:sp>
          <p:nvSpPr>
            <p:cNvPr id="23" name="云形标注 5">
              <a:extLst>
                <a:ext uri="{FF2B5EF4-FFF2-40B4-BE49-F238E27FC236}">
                  <a16:creationId xmlns="" xmlns:a16="http://schemas.microsoft.com/office/drawing/2014/main" id="{4CE04DAD-31F3-4420-B329-410CE2981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277" y="2351333"/>
              <a:ext cx="3229981" cy="1327707"/>
            </a:xfrm>
            <a:prstGeom prst="cloudCallout">
              <a:avLst>
                <a:gd name="adj1" fmla="val -61675"/>
                <a:gd name="adj2" fmla="val 16835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矩形 4">
              <a:extLst>
                <a:ext uri="{FF2B5EF4-FFF2-40B4-BE49-F238E27FC236}">
                  <a16:creationId xmlns="" xmlns:a16="http://schemas.microsoft.com/office/drawing/2014/main" id="{74CC7C1E-AB34-497B-B442-E7E8EA7FD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703" y="2382896"/>
              <a:ext cx="2645926" cy="12003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buNone/>
              </a:pP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在生活中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你还见过哪些形状是圆柱的物体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6303DB8-CB7C-4BF7-B986-8D5BDA19199B}"/>
              </a:ext>
            </a:extLst>
          </p:cNvPr>
          <p:cNvSpPr/>
          <p:nvPr/>
        </p:nvSpPr>
        <p:spPr>
          <a:xfrm>
            <a:off x="3131840" y="627534"/>
            <a:ext cx="273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认识圆柱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041S.eps" descr="id:2147506778;FounderCES">
            <a:extLst>
              <a:ext uri="{FF2B5EF4-FFF2-40B4-BE49-F238E27FC236}">
                <a16:creationId xmlns="" xmlns:a16="http://schemas.microsoft.com/office/drawing/2014/main" id="{1A64908A-3640-4BCD-B401-1862301C3133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605" y="1131590"/>
            <a:ext cx="7489811" cy="139065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811386B-C5B3-46C4-B150-89A68CDB74F8}"/>
              </a:ext>
            </a:extLst>
          </p:cNvPr>
          <p:cNvSpPr/>
          <p:nvPr/>
        </p:nvSpPr>
        <p:spPr>
          <a:xfrm>
            <a:off x="722891" y="249974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CA35D26-0597-44B7-AB07-E519B793BD49}"/>
              </a:ext>
            </a:extLst>
          </p:cNvPr>
          <p:cNvSpPr/>
          <p:nvPr/>
        </p:nvSpPr>
        <p:spPr>
          <a:xfrm>
            <a:off x="2955139" y="249974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81934AD-D5AE-4F24-BA7D-5EA0D19DD974}"/>
              </a:ext>
            </a:extLst>
          </p:cNvPr>
          <p:cNvSpPr/>
          <p:nvPr/>
        </p:nvSpPr>
        <p:spPr>
          <a:xfrm>
            <a:off x="4467307" y="249974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318476F-4B2C-4373-8741-596AD636C1BC}"/>
              </a:ext>
            </a:extLst>
          </p:cNvPr>
          <p:cNvSpPr/>
          <p:nvPr/>
        </p:nvSpPr>
        <p:spPr>
          <a:xfrm>
            <a:off x="7131603" y="2499742"/>
            <a:ext cx="1112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圆柱体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77DF6C58-1D37-4B63-B676-C3668459BAF7}"/>
              </a:ext>
            </a:extLst>
          </p:cNvPr>
          <p:cNvGrpSpPr/>
          <p:nvPr/>
        </p:nvGrpSpPr>
        <p:grpSpPr>
          <a:xfrm>
            <a:off x="2463264" y="3219822"/>
            <a:ext cx="4917048" cy="779859"/>
            <a:chOff x="816868" y="1708529"/>
            <a:chExt cx="3186494" cy="1358034"/>
          </a:xfrm>
          <a:noFill/>
        </p:grpSpPr>
        <p:sp>
          <p:nvSpPr>
            <p:cNvPr id="15" name="云形标注 5">
              <a:extLst>
                <a:ext uri="{FF2B5EF4-FFF2-40B4-BE49-F238E27FC236}">
                  <a16:creationId xmlns="" xmlns:a16="http://schemas.microsoft.com/office/drawing/2014/main" id="{DA3CC981-BF00-4A2C-8C30-21D668066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868" y="1708529"/>
              <a:ext cx="3186494" cy="1358034"/>
            </a:xfrm>
            <a:prstGeom prst="cloudCallout">
              <a:avLst>
                <a:gd name="adj1" fmla="val -57069"/>
                <a:gd name="adj2" fmla="val -4717"/>
              </a:avLst>
            </a:prstGeom>
            <a:grpFill/>
            <a:ln w="19050" algn="ctr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矩形 4">
              <a:extLst>
                <a:ext uri="{FF2B5EF4-FFF2-40B4-BE49-F238E27FC236}">
                  <a16:creationId xmlns="" xmlns:a16="http://schemas.microsoft.com/office/drawing/2014/main" id="{1D1B70E8-B830-4E11-AAF2-4C6E31088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628" y="2018951"/>
              <a:ext cx="2750323" cy="5330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Aft>
                  <a:spcPts val="0"/>
                </a:spcAft>
                <a:buNone/>
              </a:pP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圆柱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有几个面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各有什么特点？</a:t>
              </a:r>
              <a:endPara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5C2DB53-B61D-489E-AF29-933BD52082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8" t="4945" r="24257" b="4825"/>
          <a:stretch/>
        </p:blipFill>
        <p:spPr>
          <a:xfrm flipH="1">
            <a:off x="931641" y="3075806"/>
            <a:ext cx="1336103" cy="158429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0">
            <a:extLst>
              <a:ext uri="{FF2B5EF4-FFF2-40B4-BE49-F238E27FC236}">
                <a16:creationId xmlns="" xmlns:a16="http://schemas.microsoft.com/office/drawing/2014/main" id="{186069A2-B2D9-4BB4-8C4D-3DC83EC97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3291830"/>
            <a:ext cx="6696744" cy="1134665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dashDot"/>
          </a:ln>
          <a:effectLst/>
          <a:extLst/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216" descr="图片3副本_副本">
            <a:extLst>
              <a:ext uri="{FF2B5EF4-FFF2-40B4-BE49-F238E27FC236}">
                <a16:creationId xmlns="" xmlns:a16="http://schemas.microsoft.com/office/drawing/2014/main" id="{5A355C21-41AD-4CFD-B7FE-09BBFF8B9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151" y="1131590"/>
            <a:ext cx="1350169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161">
            <a:extLst>
              <a:ext uri="{FF2B5EF4-FFF2-40B4-BE49-F238E27FC236}">
                <a16:creationId xmlns="" xmlns:a16="http://schemas.microsoft.com/office/drawing/2014/main" id="{6C9DF3ED-DEC5-418E-B92C-A38D628B8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9393" y="1270895"/>
            <a:ext cx="1268016" cy="1620440"/>
          </a:xfrm>
          <a:prstGeom prst="can">
            <a:avLst>
              <a:gd name="adj" fmla="val 34179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Group 212">
            <a:extLst>
              <a:ext uri="{FF2B5EF4-FFF2-40B4-BE49-F238E27FC236}">
                <a16:creationId xmlns="" xmlns:a16="http://schemas.microsoft.com/office/drawing/2014/main" id="{4574BB65-5483-4433-9280-CAF8140C0AEB}"/>
              </a:ext>
            </a:extLst>
          </p:cNvPr>
          <p:cNvGrpSpPr>
            <a:grpSpLocks/>
          </p:cNvGrpSpPr>
          <p:nvPr/>
        </p:nvGrpSpPr>
        <p:grpSpPr bwMode="auto">
          <a:xfrm>
            <a:off x="1899393" y="1267322"/>
            <a:ext cx="1296591" cy="1620441"/>
            <a:chOff x="3878" y="1706"/>
            <a:chExt cx="1089" cy="1361"/>
          </a:xfrm>
        </p:grpSpPr>
        <p:sp>
          <p:nvSpPr>
            <p:cNvPr id="12" name="AutoShape 162">
              <a:extLst>
                <a:ext uri="{FF2B5EF4-FFF2-40B4-BE49-F238E27FC236}">
                  <a16:creationId xmlns="" xmlns:a16="http://schemas.microsoft.com/office/drawing/2014/main" id="{2C6904BB-579F-49B3-A938-07760D44E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1706"/>
              <a:ext cx="1089" cy="1361"/>
            </a:xfrm>
            <a:prstGeom prst="can">
              <a:avLst>
                <a:gd name="adj" fmla="val 3342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Oval 163">
              <a:extLst>
                <a:ext uri="{FF2B5EF4-FFF2-40B4-BE49-F238E27FC236}">
                  <a16:creationId xmlns="" xmlns:a16="http://schemas.microsoft.com/office/drawing/2014/main" id="{5393E8EA-E3A1-482D-BAB7-B5930DB32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3" y="2738"/>
              <a:ext cx="1042" cy="329"/>
            </a:xfrm>
            <a:prstGeom prst="ellipse">
              <a:avLst/>
            </a:prstGeom>
            <a:noFill/>
            <a:ln w="222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" name="Oval 166">
            <a:extLst>
              <a:ext uri="{FF2B5EF4-FFF2-40B4-BE49-F238E27FC236}">
                <a16:creationId xmlns="" xmlns:a16="http://schemas.microsoft.com/office/drawing/2014/main" id="{A3C24531-D676-4D95-A390-8123DB5D8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1301" y="2479379"/>
            <a:ext cx="1279922" cy="416719"/>
          </a:xfrm>
          <a:prstGeom prst="ellipse">
            <a:avLst/>
          </a:prstGeom>
          <a:solidFill>
            <a:srgbClr val="CCECFF"/>
          </a:solidFill>
          <a:ln w="1270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Oval 168">
            <a:extLst>
              <a:ext uri="{FF2B5EF4-FFF2-40B4-BE49-F238E27FC236}">
                <a16:creationId xmlns="" xmlns:a16="http://schemas.microsoft.com/office/drawing/2014/main" id="{66C5E98C-B592-4142-90E0-6AABE0B4B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1301" y="1276848"/>
            <a:ext cx="1279922" cy="416719"/>
          </a:xfrm>
          <a:prstGeom prst="ellipse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 Box 175">
            <a:extLst>
              <a:ext uri="{FF2B5EF4-FFF2-40B4-BE49-F238E27FC236}">
                <a16:creationId xmlns="" xmlns:a16="http://schemas.microsoft.com/office/drawing/2014/main" id="{DCAA7F4C-EAA2-4AB8-B1FB-4C4850E3A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4303" y="1233539"/>
            <a:ext cx="8298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</a:p>
        </p:txBody>
      </p:sp>
      <p:sp>
        <p:nvSpPr>
          <p:cNvPr id="17" name="Text Box 176">
            <a:extLst>
              <a:ext uri="{FF2B5EF4-FFF2-40B4-BE49-F238E27FC236}">
                <a16:creationId xmlns="" xmlns:a16="http://schemas.microsoft.com/office/drawing/2014/main" id="{54DE0B5B-B15E-46A5-A188-F4C56978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5797" y="2803047"/>
            <a:ext cx="12001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</a:p>
        </p:txBody>
      </p:sp>
      <p:sp>
        <p:nvSpPr>
          <p:cNvPr id="18" name="Rectangle 220">
            <a:extLst>
              <a:ext uri="{FF2B5EF4-FFF2-40B4-BE49-F238E27FC236}">
                <a16:creationId xmlns="" xmlns:a16="http://schemas.microsoft.com/office/drawing/2014/main" id="{962E9233-7AC6-4F3B-A509-8B556D7AD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8915" y="3412756"/>
            <a:ext cx="63040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圆柱的两个圆面叫作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，曲面叫作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Oval 221">
            <a:extLst>
              <a:ext uri="{FF2B5EF4-FFF2-40B4-BE49-F238E27FC236}">
                <a16:creationId xmlns="" xmlns:a16="http://schemas.microsoft.com/office/drawing/2014/main" id="{3C1AD82C-DFFE-467E-8186-5A6DBFE08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920" y="1274466"/>
            <a:ext cx="1279922" cy="416719"/>
          </a:xfrm>
          <a:prstGeom prst="ellipse">
            <a:avLst/>
          </a:prstGeom>
          <a:solidFill>
            <a:srgbClr val="FFCC99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 b="1">
              <a:solidFill>
                <a:srgbClr val="FF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Rectangle 225">
            <a:extLst>
              <a:ext uri="{FF2B5EF4-FFF2-40B4-BE49-F238E27FC236}">
                <a16:creationId xmlns="" xmlns:a16="http://schemas.microsoft.com/office/drawing/2014/main" id="{B1FB2AA2-3E5C-4865-9958-28F7750BD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5703" y="1347614"/>
            <a:ext cx="3303439" cy="95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圆柱的上、下两个面都是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，并且大小一样。</a:t>
            </a:r>
          </a:p>
        </p:txBody>
      </p:sp>
      <p:sp>
        <p:nvSpPr>
          <p:cNvPr id="22" name="Freeform 12">
            <a:extLst>
              <a:ext uri="{FF2B5EF4-FFF2-40B4-BE49-F238E27FC236}">
                <a16:creationId xmlns="" xmlns:a16="http://schemas.microsoft.com/office/drawing/2014/main" id="{2CCAFC1B-3B23-4683-AB31-F1C3F833703B}"/>
              </a:ext>
            </a:extLst>
          </p:cNvPr>
          <p:cNvSpPr>
            <a:spLocks/>
          </p:cNvSpPr>
          <p:nvPr/>
        </p:nvSpPr>
        <p:spPr bwMode="auto">
          <a:xfrm>
            <a:off x="1908918" y="1510209"/>
            <a:ext cx="1295400" cy="1382316"/>
          </a:xfrm>
          <a:custGeom>
            <a:avLst/>
            <a:gdLst>
              <a:gd name="T0" fmla="*/ 0 w 1983"/>
              <a:gd name="T1" fmla="*/ 0 h 2647"/>
              <a:gd name="T2" fmla="*/ 2147483646 w 1983"/>
              <a:gd name="T3" fmla="*/ 2147483646 h 2647"/>
              <a:gd name="T4" fmla="*/ 2147483646 w 1983"/>
              <a:gd name="T5" fmla="*/ 2147483646 h 2647"/>
              <a:gd name="T6" fmla="*/ 2147483646 w 1983"/>
              <a:gd name="T7" fmla="*/ 2147483646 h 2647"/>
              <a:gd name="T8" fmla="*/ 2147483646 w 1983"/>
              <a:gd name="T9" fmla="*/ 2147483646 h 2647"/>
              <a:gd name="T10" fmla="*/ 2147483646 w 1983"/>
              <a:gd name="T11" fmla="*/ 2147483646 h 2647"/>
              <a:gd name="T12" fmla="*/ 2147483646 w 1983"/>
              <a:gd name="T13" fmla="*/ 2147483646 h 2647"/>
              <a:gd name="T14" fmla="*/ 2147483646 w 1983"/>
              <a:gd name="T15" fmla="*/ 2147483646 h 2647"/>
              <a:gd name="T16" fmla="*/ 2147483646 w 1983"/>
              <a:gd name="T17" fmla="*/ 2147483646 h 2647"/>
              <a:gd name="T18" fmla="*/ 2147483646 w 1983"/>
              <a:gd name="T19" fmla="*/ 2147483646 h 2647"/>
              <a:gd name="T20" fmla="*/ 2147483646 w 1983"/>
              <a:gd name="T21" fmla="*/ 2147483646 h 2647"/>
              <a:gd name="T22" fmla="*/ 2147483646 w 1983"/>
              <a:gd name="T23" fmla="*/ 2147483646 h 2647"/>
              <a:gd name="T24" fmla="*/ 2147483646 w 1983"/>
              <a:gd name="T25" fmla="*/ 2147483646 h 2647"/>
              <a:gd name="T26" fmla="*/ 2147483646 w 1983"/>
              <a:gd name="T27" fmla="*/ 2147483646 h 2647"/>
              <a:gd name="T28" fmla="*/ 2147483646 w 1983"/>
              <a:gd name="T29" fmla="*/ 2147483646 h 2647"/>
              <a:gd name="T30" fmla="*/ 2147483646 w 1983"/>
              <a:gd name="T31" fmla="*/ 2147483646 h 2647"/>
              <a:gd name="T32" fmla="*/ 2147483646 w 1983"/>
              <a:gd name="T33" fmla="*/ 2147483646 h 2647"/>
              <a:gd name="T34" fmla="*/ 2147483646 w 1983"/>
              <a:gd name="T35" fmla="*/ 2147483646 h 2647"/>
              <a:gd name="T36" fmla="*/ 2147483646 w 1983"/>
              <a:gd name="T37" fmla="*/ 2147483646 h 2647"/>
              <a:gd name="T38" fmla="*/ 2147483646 w 1983"/>
              <a:gd name="T39" fmla="*/ 2147483646 h 2647"/>
              <a:gd name="T40" fmla="*/ 2147483646 w 1983"/>
              <a:gd name="T41" fmla="*/ 2147483646 h 2647"/>
              <a:gd name="T42" fmla="*/ 2147483646 w 1983"/>
              <a:gd name="T43" fmla="*/ 2147483646 h 2647"/>
              <a:gd name="T44" fmla="*/ 2147483646 w 1983"/>
              <a:gd name="T45" fmla="*/ 2147483646 h 2647"/>
              <a:gd name="T46" fmla="*/ 2147483646 w 1983"/>
              <a:gd name="T47" fmla="*/ 2147483646 h 2647"/>
              <a:gd name="T48" fmla="*/ 2147483646 w 1983"/>
              <a:gd name="T49" fmla="*/ 2147483646 h 2647"/>
              <a:gd name="T50" fmla="*/ 2147483646 w 1983"/>
              <a:gd name="T51" fmla="*/ 2147483646 h 2647"/>
              <a:gd name="T52" fmla="*/ 2147483646 w 1983"/>
              <a:gd name="T53" fmla="*/ 2147483646 h 2647"/>
              <a:gd name="T54" fmla="*/ 2147483646 w 1983"/>
              <a:gd name="T55" fmla="*/ 2147483646 h 2647"/>
              <a:gd name="T56" fmla="*/ 2147483646 w 1983"/>
              <a:gd name="T57" fmla="*/ 2147483646 h 2647"/>
              <a:gd name="T58" fmla="*/ 2147483646 w 1983"/>
              <a:gd name="T59" fmla="*/ 2147483646 h 2647"/>
              <a:gd name="T60" fmla="*/ 2147483646 w 1983"/>
              <a:gd name="T61" fmla="*/ 2147483646 h 2647"/>
              <a:gd name="T62" fmla="*/ 2147483646 w 1983"/>
              <a:gd name="T63" fmla="*/ 2147483646 h 2647"/>
              <a:gd name="T64" fmla="*/ 2147483646 w 1983"/>
              <a:gd name="T65" fmla="*/ 2147483646 h 2647"/>
              <a:gd name="T66" fmla="*/ 2147483646 w 1983"/>
              <a:gd name="T67" fmla="*/ 2147483646 h 2647"/>
              <a:gd name="T68" fmla="*/ 0 w 1983"/>
              <a:gd name="T69" fmla="*/ 2147483646 h 2647"/>
              <a:gd name="T70" fmla="*/ 0 w 1983"/>
              <a:gd name="T71" fmla="*/ 0 h 264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983"/>
              <a:gd name="T109" fmla="*/ 0 h 2647"/>
              <a:gd name="T110" fmla="*/ 1983 w 1983"/>
              <a:gd name="T111" fmla="*/ 2647 h 264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983" h="2647">
                <a:moveTo>
                  <a:pt x="0" y="0"/>
                </a:moveTo>
                <a:cubicBezTo>
                  <a:pt x="75" y="108"/>
                  <a:pt x="78" y="108"/>
                  <a:pt x="168" y="165"/>
                </a:cubicBezTo>
                <a:cubicBezTo>
                  <a:pt x="207" y="183"/>
                  <a:pt x="239" y="200"/>
                  <a:pt x="276" y="216"/>
                </a:cubicBezTo>
                <a:cubicBezTo>
                  <a:pt x="299" y="226"/>
                  <a:pt x="318" y="231"/>
                  <a:pt x="348" y="240"/>
                </a:cubicBezTo>
                <a:cubicBezTo>
                  <a:pt x="360" y="248"/>
                  <a:pt x="380" y="252"/>
                  <a:pt x="393" y="258"/>
                </a:cubicBezTo>
                <a:cubicBezTo>
                  <a:pt x="423" y="266"/>
                  <a:pt x="483" y="287"/>
                  <a:pt x="528" y="297"/>
                </a:cubicBezTo>
                <a:cubicBezTo>
                  <a:pt x="573" y="307"/>
                  <a:pt x="601" y="312"/>
                  <a:pt x="663" y="318"/>
                </a:cubicBezTo>
                <a:cubicBezTo>
                  <a:pt x="753" y="324"/>
                  <a:pt x="822" y="327"/>
                  <a:pt x="903" y="336"/>
                </a:cubicBezTo>
                <a:cubicBezTo>
                  <a:pt x="983" y="337"/>
                  <a:pt x="1062" y="333"/>
                  <a:pt x="1149" y="327"/>
                </a:cubicBezTo>
                <a:cubicBezTo>
                  <a:pt x="1236" y="321"/>
                  <a:pt x="1358" y="310"/>
                  <a:pt x="1428" y="300"/>
                </a:cubicBezTo>
                <a:cubicBezTo>
                  <a:pt x="1461" y="291"/>
                  <a:pt x="1542" y="279"/>
                  <a:pt x="1572" y="264"/>
                </a:cubicBezTo>
                <a:cubicBezTo>
                  <a:pt x="1590" y="258"/>
                  <a:pt x="1602" y="258"/>
                  <a:pt x="1620" y="252"/>
                </a:cubicBezTo>
                <a:cubicBezTo>
                  <a:pt x="1647" y="244"/>
                  <a:pt x="1671" y="234"/>
                  <a:pt x="1692" y="228"/>
                </a:cubicBezTo>
                <a:cubicBezTo>
                  <a:pt x="1725" y="217"/>
                  <a:pt x="1800" y="186"/>
                  <a:pt x="1830" y="168"/>
                </a:cubicBezTo>
                <a:cubicBezTo>
                  <a:pt x="1857" y="150"/>
                  <a:pt x="1896" y="123"/>
                  <a:pt x="1896" y="123"/>
                </a:cubicBezTo>
                <a:cubicBezTo>
                  <a:pt x="1904" y="111"/>
                  <a:pt x="1925" y="97"/>
                  <a:pt x="1935" y="87"/>
                </a:cubicBezTo>
                <a:cubicBezTo>
                  <a:pt x="1978" y="44"/>
                  <a:pt x="1968" y="94"/>
                  <a:pt x="1968" y="48"/>
                </a:cubicBezTo>
                <a:cubicBezTo>
                  <a:pt x="1972" y="812"/>
                  <a:pt x="1980" y="1576"/>
                  <a:pt x="1980" y="2340"/>
                </a:cubicBezTo>
                <a:cubicBezTo>
                  <a:pt x="1983" y="2364"/>
                  <a:pt x="1974" y="2361"/>
                  <a:pt x="1938" y="2391"/>
                </a:cubicBezTo>
                <a:cubicBezTo>
                  <a:pt x="1902" y="2430"/>
                  <a:pt x="1883" y="2429"/>
                  <a:pt x="1836" y="2460"/>
                </a:cubicBezTo>
                <a:cubicBezTo>
                  <a:pt x="1828" y="2472"/>
                  <a:pt x="1819" y="2474"/>
                  <a:pt x="1806" y="2481"/>
                </a:cubicBezTo>
                <a:cubicBezTo>
                  <a:pt x="1788" y="2491"/>
                  <a:pt x="1772" y="2503"/>
                  <a:pt x="1752" y="2508"/>
                </a:cubicBezTo>
                <a:cubicBezTo>
                  <a:pt x="1752" y="2508"/>
                  <a:pt x="1674" y="2544"/>
                  <a:pt x="1656" y="2550"/>
                </a:cubicBezTo>
                <a:cubicBezTo>
                  <a:pt x="1592" y="2567"/>
                  <a:pt x="1466" y="2602"/>
                  <a:pt x="1374" y="2616"/>
                </a:cubicBezTo>
                <a:cubicBezTo>
                  <a:pt x="1282" y="2630"/>
                  <a:pt x="1198" y="2632"/>
                  <a:pt x="1101" y="2634"/>
                </a:cubicBezTo>
                <a:cubicBezTo>
                  <a:pt x="959" y="2647"/>
                  <a:pt x="894" y="2638"/>
                  <a:pt x="789" y="2631"/>
                </a:cubicBezTo>
                <a:cubicBezTo>
                  <a:pt x="684" y="2624"/>
                  <a:pt x="554" y="2608"/>
                  <a:pt x="468" y="2592"/>
                </a:cubicBezTo>
                <a:cubicBezTo>
                  <a:pt x="398" y="2579"/>
                  <a:pt x="338" y="2555"/>
                  <a:pt x="270" y="2532"/>
                </a:cubicBezTo>
                <a:cubicBezTo>
                  <a:pt x="240" y="2511"/>
                  <a:pt x="219" y="2506"/>
                  <a:pt x="195" y="2490"/>
                </a:cubicBezTo>
                <a:cubicBezTo>
                  <a:pt x="183" y="2482"/>
                  <a:pt x="165" y="2475"/>
                  <a:pt x="165" y="2475"/>
                </a:cubicBezTo>
                <a:cubicBezTo>
                  <a:pt x="156" y="2468"/>
                  <a:pt x="152" y="2467"/>
                  <a:pt x="138" y="2457"/>
                </a:cubicBezTo>
                <a:cubicBezTo>
                  <a:pt x="124" y="2447"/>
                  <a:pt x="92" y="2426"/>
                  <a:pt x="78" y="2415"/>
                </a:cubicBezTo>
                <a:cubicBezTo>
                  <a:pt x="64" y="2404"/>
                  <a:pt x="63" y="2396"/>
                  <a:pt x="54" y="2388"/>
                </a:cubicBezTo>
                <a:cubicBezTo>
                  <a:pt x="42" y="2380"/>
                  <a:pt x="24" y="2364"/>
                  <a:pt x="24" y="2364"/>
                </a:cubicBezTo>
                <a:cubicBezTo>
                  <a:pt x="16" y="2352"/>
                  <a:pt x="0" y="2328"/>
                  <a:pt x="0" y="232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CC99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Rectangle 229">
            <a:extLst>
              <a:ext uri="{FF2B5EF4-FFF2-40B4-BE49-F238E27FC236}">
                <a16:creationId xmlns="" xmlns:a16="http://schemas.microsoft.com/office/drawing/2014/main" id="{604B6C46-28FA-4C20-BFE2-55E36EF40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5976" y="2429910"/>
            <a:ext cx="26597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圆柱有一个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曲面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25" name="Group 211">
            <a:extLst>
              <a:ext uri="{FF2B5EF4-FFF2-40B4-BE49-F238E27FC236}">
                <a16:creationId xmlns="" xmlns:a16="http://schemas.microsoft.com/office/drawing/2014/main" id="{26F1ABDE-4826-4B1F-84DA-70C0126D70FE}"/>
              </a:ext>
            </a:extLst>
          </p:cNvPr>
          <p:cNvGrpSpPr>
            <a:grpSpLocks/>
          </p:cNvGrpSpPr>
          <p:nvPr/>
        </p:nvGrpSpPr>
        <p:grpSpPr bwMode="auto">
          <a:xfrm>
            <a:off x="1908919" y="1251846"/>
            <a:ext cx="1654969" cy="1656160"/>
            <a:chOff x="2381" y="1616"/>
            <a:chExt cx="1390" cy="1391"/>
          </a:xfrm>
        </p:grpSpPr>
        <p:sp>
          <p:nvSpPr>
            <p:cNvPr id="26" name="Text Box 185">
              <a:extLst>
                <a:ext uri="{FF2B5EF4-FFF2-40B4-BE49-F238E27FC236}">
                  <a16:creationId xmlns="" xmlns:a16="http://schemas.microsoft.com/office/drawing/2014/main" id="{4C6DDCBB-60D7-40AC-8DF8-E2BB9CF3E0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" y="2619"/>
              <a:ext cx="344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 b="1" i="1">
                  <a:latin typeface="楷体" panose="02010609060101010101" pitchFamily="49" charset="-122"/>
                  <a:ea typeface="楷体" panose="02010609060101010101" pitchFamily="49" charset="-122"/>
                </a:rPr>
                <a:t>O</a:t>
              </a:r>
              <a:endParaRPr lang="zh-CN" altLang="en-US" sz="2400" b="1" i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7" name="Group 210">
              <a:extLst>
                <a:ext uri="{FF2B5EF4-FFF2-40B4-BE49-F238E27FC236}">
                  <a16:creationId xmlns="" xmlns:a16="http://schemas.microsoft.com/office/drawing/2014/main" id="{96568911-826A-4638-B7A8-B63DDCBAB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1" y="1616"/>
              <a:ext cx="1390" cy="1386"/>
              <a:chOff x="2381" y="1616"/>
              <a:chExt cx="1390" cy="1386"/>
            </a:xfrm>
          </p:grpSpPr>
          <p:sp>
            <p:nvSpPr>
              <p:cNvPr id="28" name="Text Box 186">
                <a:extLst>
                  <a:ext uri="{FF2B5EF4-FFF2-40B4-BE49-F238E27FC236}">
                    <a16:creationId xmlns="" xmlns:a16="http://schemas.microsoft.com/office/drawing/2014/main" id="{F7B58D25-9296-4D1F-8801-091C3EAFDE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32" y="1752"/>
                <a:ext cx="43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rnd" algn="ctr">
                    <a:solidFill>
                      <a:srgbClr val="000000"/>
                    </a:solidFill>
                    <a:prstDash val="sysDot"/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i="1">
                    <a:latin typeface="楷体" panose="02010609060101010101" pitchFamily="49" charset="-122"/>
                    <a:ea typeface="楷体" panose="02010609060101010101" pitchFamily="49" charset="-122"/>
                  </a:rPr>
                  <a:t>O’</a:t>
                </a:r>
                <a:endParaRPr lang="zh-CN" altLang="en-US" sz="2400" b="1" i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9" name="Group 209">
                <a:extLst>
                  <a:ext uri="{FF2B5EF4-FFF2-40B4-BE49-F238E27FC236}">
                    <a16:creationId xmlns="" xmlns:a16="http://schemas.microsoft.com/office/drawing/2014/main" id="{6E8F6C1D-6D03-40B7-8471-33C0473D4A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1616"/>
                <a:ext cx="1390" cy="1386"/>
                <a:chOff x="2381" y="1616"/>
                <a:chExt cx="1390" cy="1386"/>
              </a:xfrm>
            </p:grpSpPr>
            <p:sp>
              <p:nvSpPr>
                <p:cNvPr id="30" name="Line 180">
                  <a:extLst>
                    <a:ext uri="{FF2B5EF4-FFF2-40B4-BE49-F238E27FC236}">
                      <a16:creationId xmlns="" xmlns:a16="http://schemas.microsoft.com/office/drawing/2014/main" id="{FB192BE1-26B5-4F18-84B1-43FC6EEF57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1" y="1813"/>
                  <a:ext cx="108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1" name="Line 181">
                  <a:extLst>
                    <a:ext uri="{FF2B5EF4-FFF2-40B4-BE49-F238E27FC236}">
                      <a16:creationId xmlns="" xmlns:a16="http://schemas.microsoft.com/office/drawing/2014/main" id="{576DD6A3-5B04-47C9-999D-9377A33953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1" y="2819"/>
                  <a:ext cx="108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grpSp>
              <p:nvGrpSpPr>
                <p:cNvPr id="32" name="Group 208">
                  <a:extLst>
                    <a:ext uri="{FF2B5EF4-FFF2-40B4-BE49-F238E27FC236}">
                      <a16:creationId xmlns="" xmlns:a16="http://schemas.microsoft.com/office/drawing/2014/main" id="{9CA13927-7091-485F-A7AC-5493249428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5" y="1616"/>
                  <a:ext cx="412" cy="1386"/>
                  <a:chOff x="2715" y="1616"/>
                  <a:chExt cx="412" cy="1386"/>
                </a:xfrm>
              </p:grpSpPr>
              <p:sp>
                <p:nvSpPr>
                  <p:cNvPr id="38" name="Text Box 183">
                    <a:extLst>
                      <a:ext uri="{FF2B5EF4-FFF2-40B4-BE49-F238E27FC236}">
                        <a16:creationId xmlns="" xmlns:a16="http://schemas.microsoft.com/office/drawing/2014/main" id="{38EFEA81-3285-4840-A95E-11915B3067F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8" y="1616"/>
                    <a:ext cx="409" cy="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rnd" algn="ctr">
                        <a:solidFill>
                          <a:srgbClr val="000000"/>
                        </a:solidFill>
                        <a:prstDash val="sysDot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2400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.</a:t>
                    </a:r>
                  </a:p>
                </p:txBody>
              </p:sp>
              <p:sp>
                <p:nvSpPr>
                  <p:cNvPr id="39" name="Text Box 184">
                    <a:extLst>
                      <a:ext uri="{FF2B5EF4-FFF2-40B4-BE49-F238E27FC236}">
                        <a16:creationId xmlns="" xmlns:a16="http://schemas.microsoft.com/office/drawing/2014/main" id="{EBFE1871-5D06-45E0-AA6C-72C8119458A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5" y="2614"/>
                    <a:ext cx="409" cy="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rnd" algn="ctr">
                        <a:solidFill>
                          <a:srgbClr val="000000"/>
                        </a:solidFill>
                        <a:prstDash val="sysDot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2400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.</a:t>
                    </a:r>
                  </a:p>
                </p:txBody>
              </p:sp>
              <p:sp>
                <p:nvSpPr>
                  <p:cNvPr id="40" name="Line 187">
                    <a:extLst>
                      <a:ext uri="{FF2B5EF4-FFF2-40B4-BE49-F238E27FC236}">
                        <a16:creationId xmlns="" xmlns:a16="http://schemas.microsoft.com/office/drawing/2014/main" id="{9C1BF23D-97EA-4AE2-8D25-C25F4F527E7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5" y="1840"/>
                    <a:ext cx="0" cy="10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sz="2400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33" name="Line 189">
                  <a:extLst>
                    <a:ext uri="{FF2B5EF4-FFF2-40B4-BE49-F238E27FC236}">
                      <a16:creationId xmlns="" xmlns:a16="http://schemas.microsoft.com/office/drawing/2014/main" id="{BA447168-A0BB-4BDD-A5AC-59A1B353A8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40" y="1810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4" name="Line 190">
                  <a:extLst>
                    <a:ext uri="{FF2B5EF4-FFF2-40B4-BE49-F238E27FC236}">
                      <a16:creationId xmlns="" xmlns:a16="http://schemas.microsoft.com/office/drawing/2014/main" id="{0AB8A921-1649-43D4-BF9F-1B61696B4C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72" y="2816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5" name="Line 191">
                  <a:extLst>
                    <a:ext uri="{FF2B5EF4-FFF2-40B4-BE49-F238E27FC236}">
                      <a16:creationId xmlns="" xmlns:a16="http://schemas.microsoft.com/office/drawing/2014/main" id="{D45F9848-96C2-45E9-93C2-456231CD52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0" y="2504"/>
                  <a:ext cx="0" cy="3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6" name="Line 192">
                  <a:extLst>
                    <a:ext uri="{FF2B5EF4-FFF2-40B4-BE49-F238E27FC236}">
                      <a16:creationId xmlns="" xmlns:a16="http://schemas.microsoft.com/office/drawing/2014/main" id="{BDE6660F-FCE3-4C95-AE29-5CB047DA92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68" y="1818"/>
                  <a:ext cx="3" cy="3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7" name="Text Box 193">
                  <a:extLst>
                    <a:ext uri="{FF2B5EF4-FFF2-40B4-BE49-F238E27FC236}">
                      <a16:creationId xmlns="" xmlns:a16="http://schemas.microsoft.com/office/drawing/2014/main" id="{B9744D1A-2B2E-48CC-9840-142806639F9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08" y="2171"/>
                  <a:ext cx="363" cy="3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rnd" algn="ctr">
                      <a:solidFill>
                        <a:srgbClr val="000000"/>
                      </a:solidFill>
                      <a:prstDash val="sysDot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高</a:t>
                  </a:r>
                </a:p>
              </p:txBody>
            </p:sp>
          </p:grpSp>
        </p:grpSp>
      </p:grpSp>
      <p:sp>
        <p:nvSpPr>
          <p:cNvPr id="41" name="Rectangle 231">
            <a:extLst>
              <a:ext uri="{FF2B5EF4-FFF2-40B4-BE49-F238E27FC236}">
                <a16:creationId xmlns="" xmlns:a16="http://schemas.microsoft.com/office/drawing/2014/main" id="{48959282-412C-4806-83BC-437C597A8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5546" y="3877114"/>
            <a:ext cx="63672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两底面之间的距离叫作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圆柱有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条高。</a:t>
            </a:r>
          </a:p>
        </p:txBody>
      </p:sp>
      <p:sp>
        <p:nvSpPr>
          <p:cNvPr id="42" name="Text Box 36">
            <a:extLst>
              <a:ext uri="{FF2B5EF4-FFF2-40B4-BE49-F238E27FC236}">
                <a16:creationId xmlns="" xmlns:a16="http://schemas.microsoft.com/office/drawing/2014/main" id="{52C45BD7-45FF-47D3-8853-3D878095E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45362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圆柱有哪些特征呢？</a:t>
            </a:r>
          </a:p>
        </p:txBody>
      </p:sp>
      <p:sp>
        <p:nvSpPr>
          <p:cNvPr id="43" name="Text Box 177">
            <a:extLst>
              <a:ext uri="{FF2B5EF4-FFF2-40B4-BE49-F238E27FC236}">
                <a16:creationId xmlns="" xmlns:a16="http://schemas.microsoft.com/office/drawing/2014/main" id="{BADA3F59-2D46-425C-B97D-855CB87908C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238670" y="1866209"/>
            <a:ext cx="923330" cy="48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侧面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399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1.7284E-6 L 0.00034 0.2354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23549 L 4.44444E-6 0.000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19" grpId="1" animBg="1"/>
      <p:bldP spid="19" grpId="2" animBg="1"/>
      <p:bldP spid="19" grpId="3" animBg="1"/>
      <p:bldP spid="21" grpId="0"/>
      <p:bldP spid="22" grpId="0" animBg="1"/>
      <p:bldP spid="22" grpId="1" animBg="1"/>
      <p:bldP spid="23" grpId="0"/>
      <p:bldP spid="41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66560C8A-C664-4964-956B-FEB4C59F0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62" y="267494"/>
            <a:ext cx="7045518" cy="73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生活中外形是圆柱形的物体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有哪些？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宋体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C00ECB7-8854-4164-85E8-409C07800B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0" t="15569" r="13934" b="3592"/>
          <a:stretch/>
        </p:blipFill>
        <p:spPr>
          <a:xfrm>
            <a:off x="3730656" y="1131590"/>
            <a:ext cx="1624034" cy="240291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DCF5884-D8BE-4C54-92AF-F640EABD64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31590"/>
            <a:ext cx="1546001" cy="238376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10818D5-9D31-42D6-8C9D-DA29517D9B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0" t="30400" r="16001" b="3800"/>
          <a:stretch/>
        </p:blipFill>
        <p:spPr>
          <a:xfrm>
            <a:off x="1425805" y="1518282"/>
            <a:ext cx="1415647" cy="2016224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46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="" xmlns:a16="http://schemas.microsoft.com/office/drawing/2014/main" id="{8469726F-FE4E-41C3-9140-8B9480B1C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267494"/>
            <a:ext cx="7045518" cy="73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生活中外形是圆柱形的物体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有哪些？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宋体" pitchFamily="2" charset="-122"/>
            </a:endParaRPr>
          </a:p>
        </p:txBody>
      </p:sp>
      <p:pic>
        <p:nvPicPr>
          <p:cNvPr id="9" name="Picture 13">
            <a:extLst>
              <a:ext uri="{FF2B5EF4-FFF2-40B4-BE49-F238E27FC236}">
                <a16:creationId xmlns="" xmlns:a16="http://schemas.microsoft.com/office/drawing/2014/main" id="{ACAC4248-7200-497A-8C72-D19EE9929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456" y="1059582"/>
            <a:ext cx="4058752" cy="301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658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="" xmlns:a16="http://schemas.microsoft.com/office/drawing/2014/main" id="{8469726F-FE4E-41C3-9140-8B9480B1C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267494"/>
            <a:ext cx="7045518" cy="73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生活中外形是圆柱形的物体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有哪些？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宋体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F4FDF6C-5F94-4E79-B551-22050223DA88}"/>
              </a:ext>
            </a:extLst>
          </p:cNvPr>
          <p:cNvGrpSpPr/>
          <p:nvPr/>
        </p:nvGrpSpPr>
        <p:grpSpPr>
          <a:xfrm>
            <a:off x="1043608" y="1467313"/>
            <a:ext cx="3095837" cy="1902382"/>
            <a:chOff x="6238876" y="908051"/>
            <a:chExt cx="3960813" cy="2474913"/>
          </a:xfrm>
        </p:grpSpPr>
        <p:sp>
          <p:nvSpPr>
            <p:cNvPr id="11" name="Rectangle 4">
              <a:extLst>
                <a:ext uri="{FF2B5EF4-FFF2-40B4-BE49-F238E27FC236}">
                  <a16:creationId xmlns="" xmlns:a16="http://schemas.microsoft.com/office/drawing/2014/main" id="{0B0DF392-3ADB-49AE-AA32-5F1956840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908051"/>
              <a:ext cx="3960813" cy="2474913"/>
            </a:xfrm>
            <a:prstGeom prst="rect">
              <a:avLst/>
            </a:prstGeom>
            <a:solidFill>
              <a:srgbClr val="F5E8F8"/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500" tIns="35100" rIns="67500" bIns="35100" anchor="ctr"/>
            <a:lstStyle/>
            <a:p>
              <a:endParaRPr lang="zh-CN" altLang="en-US" sz="1050" b="1" dirty="0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pic>
          <p:nvPicPr>
            <p:cNvPr id="12" name="Picture 5" descr="a">
              <a:extLst>
                <a:ext uri="{FF2B5EF4-FFF2-40B4-BE49-F238E27FC236}">
                  <a16:creationId xmlns="" xmlns:a16="http://schemas.microsoft.com/office/drawing/2014/main" id="{8251F3C4-94C5-49BC-B85B-99638E3156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7525" y="1166349"/>
              <a:ext cx="2808287" cy="2106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7" descr="20041016221263487">
              <a:extLst>
                <a:ext uri="{FF2B5EF4-FFF2-40B4-BE49-F238E27FC236}">
                  <a16:creationId xmlns="" xmlns:a16="http://schemas.microsoft.com/office/drawing/2014/main" id="{2882A82F-E142-4E80-9E65-276F92B5DE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5725" y="1341439"/>
              <a:ext cx="1111250" cy="1944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EEB66B8-DE4B-4C55-A753-338BF29F23D7}"/>
              </a:ext>
            </a:extLst>
          </p:cNvPr>
          <p:cNvGrpSpPr/>
          <p:nvPr/>
        </p:nvGrpSpPr>
        <p:grpSpPr>
          <a:xfrm>
            <a:off x="4674650" y="1419622"/>
            <a:ext cx="3156758" cy="1996678"/>
            <a:chOff x="6426730" y="4056630"/>
            <a:chExt cx="3392879" cy="2182183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93220FD6-B91D-4394-B92D-3DBB242E7238}"/>
                </a:ext>
              </a:extLst>
            </p:cNvPr>
            <p:cNvGrpSpPr/>
            <p:nvPr/>
          </p:nvGrpSpPr>
          <p:grpSpPr>
            <a:xfrm>
              <a:off x="6426730" y="4056630"/>
              <a:ext cx="3392879" cy="2182183"/>
              <a:chOff x="6162879" y="3722895"/>
              <a:chExt cx="3960813" cy="2547457"/>
            </a:xfrm>
          </p:grpSpPr>
          <p:sp>
            <p:nvSpPr>
              <p:cNvPr id="18" name="Rectangle 6">
                <a:extLst>
                  <a:ext uri="{FF2B5EF4-FFF2-40B4-BE49-F238E27FC236}">
                    <a16:creationId xmlns="" xmlns:a16="http://schemas.microsoft.com/office/drawing/2014/main" id="{99D1180C-0681-487F-B251-1D5186DF7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2879" y="3722895"/>
                <a:ext cx="3960813" cy="2474912"/>
              </a:xfrm>
              <a:prstGeom prst="rect">
                <a:avLst/>
              </a:prstGeom>
              <a:solidFill>
                <a:srgbClr val="F7EAD1"/>
              </a:solidFill>
              <a:ln w="9525" algn="ctr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67500" tIns="35100" rIns="67500" bIns="35100" anchor="ctr"/>
              <a:lstStyle/>
              <a:p>
                <a:endParaRPr lang="zh-CN" altLang="en-US" sz="1050" b="1"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  <p:pic>
            <p:nvPicPr>
              <p:cNvPr id="19" name="Picture 8" descr="1116856874">
                <a:extLst>
                  <a:ext uri="{FF2B5EF4-FFF2-40B4-BE49-F238E27FC236}">
                    <a16:creationId xmlns="" xmlns:a16="http://schemas.microsoft.com/office/drawing/2014/main" id="{8E717A9D-B1FD-4961-AA72-94BBA51AEF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3292"/>
              <a:stretch/>
            </p:blipFill>
            <p:spPr bwMode="auto">
              <a:xfrm>
                <a:off x="6487524" y="3770657"/>
                <a:ext cx="3311526" cy="24996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1C148B0A-E0DC-4AE0-A03A-104B02ACECA2}"/>
                </a:ext>
              </a:extLst>
            </p:cNvPr>
            <p:cNvSpPr/>
            <p:nvPr/>
          </p:nvSpPr>
          <p:spPr>
            <a:xfrm>
              <a:off x="7256206" y="4797487"/>
              <a:ext cx="866967" cy="1177790"/>
            </a:xfrm>
            <a:prstGeom prst="rect">
              <a:avLst/>
            </a:prstGeom>
            <a:solidFill>
              <a:srgbClr val="F4E3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b="1" dirty="0">
                  <a:solidFill>
                    <a:srgbClr val="FF0000"/>
                  </a:solidFill>
                  <a:ea typeface="楷体" panose="02010609060101010101" pitchFamily="49" charset="-122"/>
                </a:rPr>
                <a:t>笔筒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E523CBEB-107B-4A90-B7A6-3E0A72FD5106}"/>
                </a:ext>
              </a:extLst>
            </p:cNvPr>
            <p:cNvSpPr/>
            <p:nvPr/>
          </p:nvSpPr>
          <p:spPr>
            <a:xfrm>
              <a:off x="8492524" y="4797487"/>
              <a:ext cx="866967" cy="1177790"/>
            </a:xfrm>
            <a:prstGeom prst="rect">
              <a:avLst/>
            </a:prstGeom>
            <a:solidFill>
              <a:srgbClr val="F4E3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b="1" dirty="0">
                  <a:solidFill>
                    <a:srgbClr val="FF0000"/>
                  </a:solidFill>
                  <a:ea typeface="楷体" panose="02010609060101010101" pitchFamily="49" charset="-122"/>
                </a:rPr>
                <a:t>笔筒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196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30E6639A-EE08-49C8-BECD-7264FDBEB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267494"/>
            <a:ext cx="8693405" cy="73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迅速转动长方形纸片，会形成什么立体图形？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宋体" pitchFamily="2" charset="-122"/>
            </a:endParaRPr>
          </a:p>
        </p:txBody>
      </p:sp>
      <p:sp>
        <p:nvSpPr>
          <p:cNvPr id="13" name="右箭头 3">
            <a:extLst>
              <a:ext uri="{FF2B5EF4-FFF2-40B4-BE49-F238E27FC236}">
                <a16:creationId xmlns="" xmlns:a16="http://schemas.microsoft.com/office/drawing/2014/main" id="{B8318AEC-0321-4CA0-864B-E878B755E77D}"/>
              </a:ext>
            </a:extLst>
          </p:cNvPr>
          <p:cNvSpPr/>
          <p:nvPr/>
        </p:nvSpPr>
        <p:spPr>
          <a:xfrm>
            <a:off x="3936790" y="2090231"/>
            <a:ext cx="977237" cy="576064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ea typeface="楷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8ABD45F-3F5E-4EBF-97C8-C52AB7DE4D1C}"/>
              </a:ext>
            </a:extLst>
          </p:cNvPr>
          <p:cNvSpPr txBox="1"/>
          <p:nvPr/>
        </p:nvSpPr>
        <p:spPr>
          <a:xfrm>
            <a:off x="3707904" y="1750045"/>
            <a:ext cx="146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旋转一周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956D1B08-4476-41ED-9A77-45AC24415EAD}"/>
              </a:ext>
            </a:extLst>
          </p:cNvPr>
          <p:cNvGrpSpPr/>
          <p:nvPr/>
        </p:nvGrpSpPr>
        <p:grpSpPr>
          <a:xfrm>
            <a:off x="2616246" y="1647602"/>
            <a:ext cx="566738" cy="2052638"/>
            <a:chOff x="2897982" y="2287191"/>
            <a:chExt cx="566738" cy="2052638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7EA0172C-FEE0-43F1-844E-01F65EAD27C1}"/>
                </a:ext>
              </a:extLst>
            </p:cNvPr>
            <p:cNvSpPr/>
            <p:nvPr/>
          </p:nvSpPr>
          <p:spPr>
            <a:xfrm>
              <a:off x="2897982" y="2287191"/>
              <a:ext cx="27385" cy="2052638"/>
            </a:xfrm>
            <a:prstGeom prst="rect">
              <a:avLst/>
            </a:prstGeom>
            <a:solidFill>
              <a:srgbClr val="F0AF2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10ACB12F-DF21-4A94-AA5B-8932C191CAEB}"/>
                </a:ext>
              </a:extLst>
            </p:cNvPr>
            <p:cNvSpPr/>
            <p:nvPr/>
          </p:nvSpPr>
          <p:spPr>
            <a:xfrm>
              <a:off x="2925367" y="2287192"/>
              <a:ext cx="539353" cy="1134665"/>
            </a:xfrm>
            <a:prstGeom prst="rect">
              <a:avLst/>
            </a:prstGeom>
            <a:solidFill>
              <a:srgbClr val="EEDC7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8E1E94D-26E6-4818-86FA-F43C86BE47C0}"/>
              </a:ext>
            </a:extLst>
          </p:cNvPr>
          <p:cNvSpPr/>
          <p:nvPr/>
        </p:nvSpPr>
        <p:spPr>
          <a:xfrm>
            <a:off x="6052390" y="1620218"/>
            <a:ext cx="27385" cy="2052638"/>
          </a:xfrm>
          <a:prstGeom prst="rect">
            <a:avLst/>
          </a:prstGeom>
          <a:solidFill>
            <a:srgbClr val="F0AF2C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8E84611-874B-4B48-BBEC-1697847DF95D}"/>
              </a:ext>
            </a:extLst>
          </p:cNvPr>
          <p:cNvSpPr/>
          <p:nvPr/>
        </p:nvSpPr>
        <p:spPr>
          <a:xfrm>
            <a:off x="6079775" y="1620219"/>
            <a:ext cx="539353" cy="1134665"/>
          </a:xfrm>
          <a:prstGeom prst="rect">
            <a:avLst/>
          </a:prstGeom>
          <a:solidFill>
            <a:srgbClr val="EEDC7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2" name="圆柱形 21">
            <a:extLst>
              <a:ext uri="{FF2B5EF4-FFF2-40B4-BE49-F238E27FC236}">
                <a16:creationId xmlns="" xmlns:a16="http://schemas.microsoft.com/office/drawing/2014/main" id="{76E95F9D-BECF-4F10-9200-E2C60289501B}"/>
              </a:ext>
            </a:extLst>
          </p:cNvPr>
          <p:cNvSpPr/>
          <p:nvPr/>
        </p:nvSpPr>
        <p:spPr>
          <a:xfrm>
            <a:off x="5543992" y="1491630"/>
            <a:ext cx="1079897" cy="1403747"/>
          </a:xfrm>
          <a:prstGeom prst="can">
            <a:avLst/>
          </a:prstGeom>
          <a:solidFill>
            <a:srgbClr val="F0AF2C">
              <a:alpha val="5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559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9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Y13.EPS" descr="id:2147506885;FounderCES">
            <a:extLst>
              <a:ext uri="{FF2B5EF4-FFF2-40B4-BE49-F238E27FC236}">
                <a16:creationId xmlns="" xmlns:a16="http://schemas.microsoft.com/office/drawing/2014/main" id="{89500707-23E9-413D-95C0-4A125C5B4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62" y="1915550"/>
            <a:ext cx="805322" cy="101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Y14.EPS" descr="id:2147506892;FounderCES">
            <a:extLst>
              <a:ext uri="{FF2B5EF4-FFF2-40B4-BE49-F238E27FC236}">
                <a16:creationId xmlns="" xmlns:a16="http://schemas.microsoft.com/office/drawing/2014/main" id="{9741E0BC-9951-47D1-AEAC-00CECABEC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466" y="1923678"/>
            <a:ext cx="4969901" cy="137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1D5E9D43-4067-44E9-990B-D3A570F58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496" y="267494"/>
            <a:ext cx="83719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/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观察一个罐头盒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。</a:t>
            </a:r>
            <a:endParaRPr lang="en-US" altLang="zh-CN" sz="3200" b="1" dirty="0" smtClean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indent="0"/>
            <a:r>
              <a:rPr lang="zh-CN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把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罐头盒的商标纸像右面那样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沿着它的一条高剪开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再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展开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看一看商标纸是什么形状的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DE705AD0-AB06-4262-B626-243164758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219822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/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(1)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长方形纸的长和宽分别与罐头盒的什么有关系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?</a:t>
            </a:r>
          </a:p>
          <a:p>
            <a:pPr indent="0"/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(2)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长方形纸的面积和罐头盒的侧面积有什么关系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?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578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617</Words>
  <Application>Microsoft Office PowerPoint</Application>
  <PresentationFormat>全屏显示(16:9)</PresentationFormat>
  <Paragraphs>112</Paragraphs>
  <Slides>19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Calibri</vt:lpstr>
      <vt:lpstr>黑体</vt:lpstr>
      <vt:lpstr>楷体</vt:lpstr>
      <vt:lpstr>幼圆</vt:lpstr>
      <vt:lpstr>Times New Roman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2018-10-31T09:24:47Z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